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4" r:id="rId2"/>
    <p:sldId id="357" r:id="rId3"/>
    <p:sldId id="358" r:id="rId4"/>
    <p:sldId id="359" r:id="rId5"/>
    <p:sldId id="428" r:id="rId6"/>
    <p:sldId id="429" r:id="rId7"/>
    <p:sldId id="430" r:id="rId8"/>
    <p:sldId id="431" r:id="rId9"/>
    <p:sldId id="432" r:id="rId10"/>
    <p:sldId id="433" r:id="rId11"/>
    <p:sldId id="434" r:id="rId12"/>
    <p:sldId id="435" r:id="rId13"/>
    <p:sldId id="436" r:id="rId14"/>
    <p:sldId id="437" r:id="rId15"/>
    <p:sldId id="438" r:id="rId16"/>
    <p:sldId id="439" r:id="rId17"/>
    <p:sldId id="440" r:id="rId18"/>
    <p:sldId id="441" r:id="rId19"/>
    <p:sldId id="442" r:id="rId20"/>
    <p:sldId id="44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673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69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73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3445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901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883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929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011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357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71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063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522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2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638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18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3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28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CE09EC0-E9A6-4C6A-84E8-FC2912186E51}" type="datetimeFigureOut">
              <a:rPr lang="zh-CN" altLang="en-US" smtClean="0"/>
              <a:t>2025/11/17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1E3E45-A462-46B2-9DC9-30278F13C0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63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0241">
            <a:extLst>
              <a:ext uri="{FF2B5EF4-FFF2-40B4-BE49-F238E27FC236}">
                <a16:creationId xmlns:a16="http://schemas.microsoft.com/office/drawing/2014/main" id="{7AB7844E-6517-48A8-9C35-E7FF7E653148}"/>
              </a:ext>
            </a:extLst>
          </p:cNvPr>
          <p:cNvSpPr>
            <a:spLocks noGrp="1" noRot="1" noChangeArrowheads="1"/>
          </p:cNvSpPr>
          <p:nvPr>
            <p:ph type="ctrTitle"/>
          </p:nvPr>
        </p:nvSpPr>
        <p:spPr>
          <a:xfrm>
            <a:off x="3212571" y="1881189"/>
            <a:ext cx="5981700" cy="1055687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985" dirty="0">
                <a:latin typeface="隶书" panose="02010509060101010101" pitchFamily="49" charset="-122"/>
                <a:ea typeface="隶书" panose="02010509060101010101" pitchFamily="49" charset="-122"/>
              </a:rPr>
              <a:t>心理学原理与应用</a:t>
            </a:r>
          </a:p>
        </p:txBody>
      </p:sp>
      <p:sp>
        <p:nvSpPr>
          <p:cNvPr id="3075" name="副标题 10242">
            <a:extLst>
              <a:ext uri="{FF2B5EF4-FFF2-40B4-BE49-F238E27FC236}">
                <a16:creationId xmlns:a16="http://schemas.microsoft.com/office/drawing/2014/main" id="{1BB182EF-1136-4B1A-B7BA-9860F61095F3}"/>
              </a:ext>
            </a:extLst>
          </p:cNvPr>
          <p:cNvSpPr>
            <a:spLocks noGrp="1" noRot="1" noChangeArrowheads="1"/>
          </p:cNvSpPr>
          <p:nvPr>
            <p:ph type="subTitle" idx="1"/>
          </p:nvPr>
        </p:nvSpPr>
        <p:spPr>
          <a:xfrm>
            <a:off x="4567238" y="4294188"/>
            <a:ext cx="6400800" cy="1617662"/>
          </a:xfrm>
          <a:ln/>
        </p:spPr>
        <p:txBody>
          <a:bodyPr/>
          <a:lstStyle/>
          <a:p>
            <a:pPr eaLnBrk="1" hangingPunct="1"/>
            <a:r>
              <a:rPr lang="en-US" altLang="zh-CN">
                <a:solidFill>
                  <a:schemeClr val="hlink"/>
                </a:solidFill>
                <a:ea typeface="华文新魏" panose="02010800040101010101" pitchFamily="2" charset="-122"/>
              </a:rPr>
              <a:t>                          </a:t>
            </a:r>
          </a:p>
          <a:p>
            <a:pPr eaLnBrk="1" hangingPunct="1"/>
            <a:endParaRPr lang="en-US" altLang="zh-CN">
              <a:ea typeface="楷体_GB2312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A63A1F5-D04C-4163-992C-E9FEB85665DF}"/>
              </a:ext>
            </a:extLst>
          </p:cNvPr>
          <p:cNvSpPr txBox="1"/>
          <p:nvPr/>
        </p:nvSpPr>
        <p:spPr>
          <a:xfrm>
            <a:off x="4567238" y="3041651"/>
            <a:ext cx="4721225" cy="3476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zh-CN" altLang="en-US" sz="1662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庄国萍 王玲 孙慧英 主编</a:t>
            </a:r>
            <a:endParaRPr lang="en-US" altLang="zh-CN" sz="1662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7" name="图片 7">
            <a:extLst>
              <a:ext uri="{FF2B5EF4-FFF2-40B4-BE49-F238E27FC236}">
                <a16:creationId xmlns:a16="http://schemas.microsoft.com/office/drawing/2014/main" id="{E5F738AA-5C11-48AD-8203-43A7C50E3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4948237"/>
            <a:ext cx="19939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文本占位符 75778">
            <a:extLst>
              <a:ext uri="{FF2B5EF4-FFF2-40B4-BE49-F238E27FC236}">
                <a16:creationId xmlns:a16="http://schemas.microsoft.com/office/drawing/2014/main" id="{974D782A-69CF-49DE-86F1-9DF2814ECEC6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191000" y="2362200"/>
            <a:ext cx="8001000" cy="3733800"/>
          </a:xfrm>
        </p:spPr>
        <p:txBody>
          <a:bodyPr/>
          <a:lstStyle/>
          <a:p>
            <a:pPr eaLnBrk="1" hangingPunct="1"/>
            <a:r>
              <a:rPr lang="zh-CN" altLang="en-US"/>
              <a:t>如何分类？</a:t>
            </a:r>
          </a:p>
        </p:txBody>
      </p:sp>
      <p:sp>
        <p:nvSpPr>
          <p:cNvPr id="35845" name="动作按钮: 帮助 75780">
            <a:extLst>
              <a:ext uri="{FF2B5EF4-FFF2-40B4-BE49-F238E27FC236}">
                <a16:creationId xmlns:a16="http://schemas.microsoft.com/office/drawing/2014/main" id="{C1CD6CFC-648E-441E-B4CF-BE8F2EEDF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2467" y="1981200"/>
            <a:ext cx="838200" cy="1447800"/>
          </a:xfrm>
          <a:prstGeom prst="actionButtonHelp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007A77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76801">
            <a:extLst>
              <a:ext uri="{FF2B5EF4-FFF2-40B4-BE49-F238E27FC236}">
                <a16:creationId xmlns:a16="http://schemas.microsoft.com/office/drawing/2014/main" id="{ADC65C57-ED27-4BFD-9535-B1BC4C00F6BB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39534" y="762529"/>
            <a:ext cx="8001000" cy="1143000"/>
          </a:xfrm>
        </p:spPr>
        <p:txBody>
          <a:bodyPr/>
          <a:lstStyle/>
          <a:p>
            <a:pPr algn="l" eaLnBrk="1" hangingPunct="1"/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二、想象的种类和规律</a:t>
            </a:r>
          </a:p>
        </p:txBody>
      </p:sp>
      <p:sp>
        <p:nvSpPr>
          <p:cNvPr id="50179" name="文本占位符 76802">
            <a:extLst>
              <a:ext uri="{FF2B5EF4-FFF2-40B4-BE49-F238E27FC236}">
                <a16:creationId xmlns:a16="http://schemas.microsoft.com/office/drawing/2014/main" id="{E353E579-03A2-45CB-B8BF-D9D7E5EFD037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52700" y="2247371"/>
            <a:ext cx="7086600" cy="3276600"/>
          </a:xfrm>
        </p:spPr>
        <p:txBody>
          <a:bodyPr/>
          <a:lstStyle/>
          <a:p>
            <a:pPr eaLnBrk="1" hangingPunct="1"/>
            <a:r>
              <a:rPr lang="zh-CN" altLang="en-US" dirty="0">
                <a:latin typeface="宋体" panose="02010600030101010101" pitchFamily="2" charset="-122"/>
              </a:rPr>
              <a:t>根据想象活动是否有自觉的目的性，可把想象分为：</a:t>
            </a:r>
          </a:p>
          <a:p>
            <a:pPr lvl="1" eaLnBrk="1" hangingPunct="1"/>
            <a:r>
              <a:rPr lang="zh-CN" altLang="en-US" dirty="0">
                <a:latin typeface="宋体" panose="02010600030101010101" pitchFamily="2" charset="-122"/>
              </a:rPr>
              <a:t>无意想象</a:t>
            </a:r>
          </a:p>
          <a:p>
            <a:pPr lvl="1" eaLnBrk="1" hangingPunct="1"/>
            <a:r>
              <a:rPr lang="zh-CN" altLang="en-US" dirty="0">
                <a:latin typeface="宋体" panose="02010600030101010101" pitchFamily="2" charset="-122"/>
              </a:rPr>
              <a:t>有意想象</a:t>
            </a:r>
            <a:endParaRPr lang="zh-CN" altLang="en-US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bldLvl="0"/>
      <p:bldP spid="501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77825">
            <a:extLst>
              <a:ext uri="{FF2B5EF4-FFF2-40B4-BE49-F238E27FC236}">
                <a16:creationId xmlns:a16="http://schemas.microsoft.com/office/drawing/2014/main" id="{554025E5-2456-48B2-A9FA-AF925D5F89CE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786467" y="1168400"/>
            <a:ext cx="80010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（一）无意想象</a:t>
            </a:r>
          </a:p>
        </p:txBody>
      </p:sp>
      <p:pic>
        <p:nvPicPr>
          <p:cNvPr id="37891" name="图片 77826" descr="NA00864_">
            <a:extLst>
              <a:ext uri="{FF2B5EF4-FFF2-40B4-BE49-F238E27FC236}">
                <a16:creationId xmlns:a16="http://schemas.microsoft.com/office/drawing/2014/main" id="{309E0DF3-B936-40F3-9A58-22C3A5CF3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019800"/>
            <a:ext cx="238918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77825">
            <a:extLst>
              <a:ext uri="{FF2B5EF4-FFF2-40B4-BE49-F238E27FC236}">
                <a16:creationId xmlns:a16="http://schemas.microsoft.com/office/drawing/2014/main" id="{A2A9669C-AE12-4089-AEBA-D336542573D4}"/>
              </a:ext>
            </a:extLst>
          </p:cNvPr>
          <p:cNvSpPr txBox="1">
            <a:spLocks noRot="1" noChangeArrowheads="1"/>
          </p:cNvSpPr>
          <p:nvPr/>
        </p:nvSpPr>
        <p:spPr>
          <a:xfrm>
            <a:off x="2226734" y="3162300"/>
            <a:ext cx="80010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生活中各种各样的云</a:t>
            </a:r>
            <a:r>
              <a:rPr lang="en-US" altLang="zh-CN" dirty="0">
                <a:solidFill>
                  <a:schemeClr val="tx1"/>
                </a:solidFill>
                <a:ea typeface="华文新魏" panose="02010800040101010101" pitchFamily="2" charset="-122"/>
              </a:rPr>
              <a:t>~</a:t>
            </a:r>
            <a:endParaRPr lang="zh-CN" altLang="en-US" dirty="0">
              <a:solidFill>
                <a:schemeClr val="tx1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ldLvl="0"/>
      <p:bldP spid="6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78849">
            <a:extLst>
              <a:ext uri="{FF2B5EF4-FFF2-40B4-BE49-F238E27FC236}">
                <a16:creationId xmlns:a16="http://schemas.microsoft.com/office/drawing/2014/main" id="{761231C7-A11B-4250-9B4E-9FDAA66842BF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22600" y="786342"/>
            <a:ext cx="8001000" cy="1143000"/>
          </a:xfrm>
        </p:spPr>
        <p:txBody>
          <a:bodyPr/>
          <a:lstStyle/>
          <a:p>
            <a:pPr algn="l" eaLnBrk="1" hangingPunct="1"/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（一）无意想象</a:t>
            </a:r>
          </a:p>
        </p:txBody>
      </p:sp>
      <p:sp>
        <p:nvSpPr>
          <p:cNvPr id="52227" name="文本占位符 78850">
            <a:extLst>
              <a:ext uri="{FF2B5EF4-FFF2-40B4-BE49-F238E27FC236}">
                <a16:creationId xmlns:a16="http://schemas.microsoft.com/office/drawing/2014/main" id="{A897D889-FDEF-4193-A74D-EF49E5262521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167467" y="2069571"/>
            <a:ext cx="7543800" cy="3810000"/>
          </a:xfrm>
        </p:spPr>
        <p:txBody>
          <a:bodyPr/>
          <a:lstStyle/>
          <a:p>
            <a:pPr algn="just" eaLnBrk="1" hangingPunct="1">
              <a:lnSpc>
                <a:spcPct val="115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无意想象是没有预定的目的，不由自主产生的想象。</a:t>
            </a:r>
          </a:p>
          <a:p>
            <a:pPr lvl="1" algn="just" eaLnBrk="1" hangingPunct="1">
              <a:lnSpc>
                <a:spcPct val="115000"/>
              </a:lnSpc>
            </a:pPr>
            <a:r>
              <a:rPr lang="zh-CN" altLang="en-US" dirty="0">
                <a:latin typeface="Times New Roman" panose="02020603050405020304" pitchFamily="18" charset="0"/>
              </a:rPr>
              <a:t>例如，当我们抬头仰望天空变幻莫测的浮云时，脑中就产生起伏的山峦、柔软的棉花、活动的羊群、嘶鸣的奔马等形象.</a:t>
            </a:r>
          </a:p>
          <a:p>
            <a:pPr algn="just" eaLnBrk="1" hangingPunct="1">
              <a:lnSpc>
                <a:spcPct val="115000"/>
              </a:lnSpc>
            </a:pPr>
            <a:r>
              <a:rPr lang="zh-CN" altLang="en-US" dirty="0">
                <a:solidFill>
                  <a:srgbClr val="000000"/>
                </a:solidFill>
                <a:latin typeface="宋体" panose="02010600030101010101" pitchFamily="2" charset="-122"/>
              </a:rPr>
              <a:t>梦是在睡眠状态下产生的一种正常的心理现象，</a:t>
            </a:r>
            <a:r>
              <a:rPr lang="zh-CN" altLang="en-US" dirty="0">
                <a:solidFill>
                  <a:srgbClr val="C00000"/>
                </a:solidFill>
                <a:latin typeface="宋体" panose="02010600030101010101" pitchFamily="2" charset="-122"/>
              </a:rPr>
              <a:t>是无意想象的极端形式</a:t>
            </a:r>
            <a:r>
              <a:rPr lang="zh-CN" altLang="en-US" dirty="0">
                <a:latin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pic>
        <p:nvPicPr>
          <p:cNvPr id="38916" name="图片 78851" descr="NA00864_">
            <a:extLst>
              <a:ext uri="{FF2B5EF4-FFF2-40B4-BE49-F238E27FC236}">
                <a16:creationId xmlns:a16="http://schemas.microsoft.com/office/drawing/2014/main" id="{76E1C9F8-B8C0-4B59-960F-0964274D0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019800"/>
            <a:ext cx="2389188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bldLvl="0"/>
      <p:bldP spid="5222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79873">
            <a:extLst>
              <a:ext uri="{FF2B5EF4-FFF2-40B4-BE49-F238E27FC236}">
                <a16:creationId xmlns:a16="http://schemas.microsoft.com/office/drawing/2014/main" id="{4C067ECE-CC5F-4AF5-984F-A4FDE73D4399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191000" y="549275"/>
            <a:ext cx="8001000" cy="1143000"/>
          </a:xfrm>
        </p:spPr>
        <p:txBody>
          <a:bodyPr/>
          <a:lstStyle/>
          <a:p>
            <a:pPr algn="l" eaLnBrk="1" hangingPunct="1"/>
            <a:r>
              <a:rPr lang="zh-CN" altLang="en-US">
                <a:solidFill>
                  <a:schemeClr val="tx1"/>
                </a:solidFill>
                <a:ea typeface="华文新魏" panose="02010800040101010101" pitchFamily="2" charset="-122"/>
              </a:rPr>
              <a:t>（二）有意想象</a:t>
            </a:r>
          </a:p>
        </p:txBody>
      </p:sp>
      <p:sp>
        <p:nvSpPr>
          <p:cNvPr id="53251" name="文本占位符 79874">
            <a:extLst>
              <a:ext uri="{FF2B5EF4-FFF2-40B4-BE49-F238E27FC236}">
                <a16:creationId xmlns:a16="http://schemas.microsoft.com/office/drawing/2014/main" id="{C085D964-7E92-4350-A815-D38341F25396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178844" y="1692275"/>
            <a:ext cx="7834312" cy="40354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lang="en-US" altLang="zh-CN" sz="2000" dirty="0">
                <a:latin typeface="Times New Roman" panose="02020603050405020304" pitchFamily="18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有意想象是根据一定的目的，在意识的控制下，自觉进行的想象。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 科学家提出的各种假设，文学艺术家在头脑中构思的人物形象，都是有意想象的结果。</a:t>
            </a: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 按有意想象的新颖性、独立性和创造性程度的不同，又可以分为：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</a:rPr>
              <a:t>再造想象</a:t>
            </a:r>
          </a:p>
          <a:p>
            <a:pPr lvl="1" algn="just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</a:rPr>
              <a:t>创造想象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ldLvl="0"/>
      <p:bldP spid="532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标题 80897">
            <a:extLst>
              <a:ext uri="{FF2B5EF4-FFF2-40B4-BE49-F238E27FC236}">
                <a16:creationId xmlns:a16="http://schemas.microsoft.com/office/drawing/2014/main" id="{16549E66-B0BA-4F30-BFD2-6F170ACA2CEA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905000" y="577850"/>
            <a:ext cx="80010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再造想象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3427" name="文本占位符 80898">
            <a:extLst>
              <a:ext uri="{FF2B5EF4-FFF2-40B4-BE49-F238E27FC236}">
                <a16:creationId xmlns:a16="http://schemas.microsoft.com/office/drawing/2014/main" id="{AFA3E27E-6C4A-4809-AF0C-1CD2AE35CBA3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599267" y="1798108"/>
            <a:ext cx="7772400" cy="439420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zh-CN" altLang="en-US" dirty="0">
                <a:latin typeface="宋体" panose="02010600030101010101" pitchFamily="2" charset="-122"/>
              </a:rPr>
              <a:t>再造想象是根据</a:t>
            </a:r>
            <a:r>
              <a:rPr lang="zh-CN" altLang="en-US" b="0" dirty="0">
                <a:solidFill>
                  <a:srgbClr val="FF6600"/>
                </a:solidFill>
                <a:latin typeface="宋体" panose="02010600030101010101" pitchFamily="2" charset="-122"/>
              </a:rPr>
              <a:t>语言文字</a:t>
            </a:r>
            <a:r>
              <a:rPr lang="zh-CN" altLang="en-US" dirty="0">
                <a:latin typeface="宋体" panose="02010600030101010101" pitchFamily="2" charset="-122"/>
              </a:rPr>
              <a:t>的描述或</a:t>
            </a:r>
            <a:r>
              <a:rPr lang="zh-CN" altLang="en-US" b="0" dirty="0">
                <a:solidFill>
                  <a:srgbClr val="FF6600"/>
                </a:solidFill>
                <a:latin typeface="宋体" panose="02010600030101010101" pitchFamily="2" charset="-122"/>
              </a:rPr>
              <a:t>图形表解</a:t>
            </a:r>
            <a:r>
              <a:rPr lang="zh-CN" altLang="en-US" dirty="0">
                <a:latin typeface="宋体" panose="02010600030101010101" pitchFamily="2" charset="-122"/>
              </a:rPr>
              <a:t>的示意在头脑中产生有关事物</a:t>
            </a:r>
            <a:r>
              <a:rPr lang="zh-CN" altLang="en-US" b="0" dirty="0">
                <a:solidFill>
                  <a:srgbClr val="FF6600"/>
                </a:solidFill>
                <a:latin typeface="宋体" panose="02010600030101010101" pitchFamily="2" charset="-122"/>
              </a:rPr>
              <a:t>新形象</a:t>
            </a:r>
            <a:r>
              <a:rPr lang="zh-CN" altLang="en-US" dirty="0">
                <a:latin typeface="宋体" panose="02010600030101010101" pitchFamily="2" charset="-122"/>
              </a:rPr>
              <a:t>的心理过程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dirty="0"/>
              <a:t> </a:t>
            </a:r>
            <a:r>
              <a:rPr lang="zh-CN" altLang="en-US" dirty="0">
                <a:solidFill>
                  <a:srgbClr val="000000"/>
                </a:solidFill>
              </a:rPr>
              <a:t>再造想象的特点：</a:t>
            </a:r>
            <a:endParaRPr lang="en-US" altLang="zh-CN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</a:rPr>
              <a:t>最大特点是再造性</a:t>
            </a:r>
            <a:endParaRPr lang="en-US" altLang="zh-CN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130000"/>
              </a:lnSpc>
            </a:pPr>
            <a:r>
              <a:rPr lang="zh-CN" altLang="en-US" dirty="0">
                <a:solidFill>
                  <a:srgbClr val="002060"/>
                </a:solidFill>
                <a:latin typeface="Times New Roman" panose="02020603050405020304" pitchFamily="18" charset="0"/>
              </a:rPr>
              <a:t>也表现出一定的创造性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/>
      <p:bldP spid="1034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>
            <a:extLst>
              <a:ext uri="{FF2B5EF4-FFF2-40B4-BE49-F238E27FC236}">
                <a16:creationId xmlns:a16="http://schemas.microsoft.com/office/drawing/2014/main" id="{18E6E0D5-D806-4C80-9AE4-12115E68B75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1987" name="内容占位符 2">
            <a:extLst>
              <a:ext uri="{FF2B5EF4-FFF2-40B4-BE49-F238E27FC236}">
                <a16:creationId xmlns:a16="http://schemas.microsoft.com/office/drawing/2014/main" id="{90B88A1C-6027-440E-A0D9-3789FC06A20A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Times New Roman" panose="02020603050405020304" pitchFamily="18" charset="0"/>
              </a:rPr>
              <a:t>形成正确的再造想象有赖于两个条件：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一是</a:t>
            </a:r>
            <a:r>
              <a:rPr lang="zh-CN" altLang="en-US" sz="3200">
                <a:solidFill>
                  <a:srgbClr val="FF6600"/>
                </a:solidFill>
                <a:latin typeface="楷体_GB2312" pitchFamily="49" charset="-122"/>
                <a:ea typeface="楷体_GB2312" pitchFamily="49" charset="-122"/>
                <a:hlinkClick r:id="" action="ppaction://noaction"/>
              </a:rPr>
              <a:t>正确理解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语言描述和图样、符号标志的意义</a:t>
            </a:r>
          </a:p>
          <a:p>
            <a:pPr lvl="1">
              <a:lnSpc>
                <a:spcPct val="150000"/>
              </a:lnSpc>
            </a:pP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二是丰富的</a:t>
            </a:r>
            <a:r>
              <a:rPr lang="zh-CN" altLang="en-US" sz="3200">
                <a:solidFill>
                  <a:srgbClr val="FF6600"/>
                </a:solidFill>
                <a:latin typeface="楷体_GB2312" pitchFamily="49" charset="-122"/>
                <a:ea typeface="楷体_GB2312" pitchFamily="49" charset="-122"/>
              </a:rPr>
              <a:t>表象储备</a:t>
            </a:r>
            <a:endParaRPr lang="zh-CN" altLang="en-US" sz="3200"/>
          </a:p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内容占位符 2">
            <a:extLst>
              <a:ext uri="{FF2B5EF4-FFF2-40B4-BE49-F238E27FC236}">
                <a16:creationId xmlns:a16="http://schemas.microsoft.com/office/drawing/2014/main" id="{39DF6F03-3833-45A6-A643-2C53456ADA1B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825625" y="981075"/>
            <a:ext cx="8540750" cy="5118100"/>
          </a:xfrm>
        </p:spPr>
        <p:txBody>
          <a:bodyPr/>
          <a:lstStyle/>
          <a:p>
            <a:r>
              <a:rPr lang="zh-CN" altLang="en-US">
                <a:solidFill>
                  <a:srgbClr val="000000"/>
                </a:solidFill>
              </a:rPr>
              <a:t>再造想象的重要性</a:t>
            </a:r>
            <a:endParaRPr lang="en-US" altLang="zh-CN">
              <a:solidFill>
                <a:srgbClr val="000000"/>
              </a:solidFill>
            </a:endParaRPr>
          </a:p>
          <a:p>
            <a:pPr lvl="1"/>
            <a:r>
              <a:rPr lang="zh-CN" altLang="en-US">
                <a:solidFill>
                  <a:srgbClr val="000000"/>
                </a:solidFill>
              </a:rPr>
              <a:t>再造想象</a:t>
            </a:r>
            <a:r>
              <a:rPr lang="zh-CN" altLang="zh-CN">
                <a:solidFill>
                  <a:srgbClr val="000000"/>
                </a:solidFill>
              </a:rPr>
              <a:t>是我们理解和掌握知识所必不可少的</a:t>
            </a:r>
            <a:r>
              <a:rPr lang="zh-CN" altLang="en-US">
                <a:solidFill>
                  <a:srgbClr val="000000"/>
                </a:solidFill>
              </a:rPr>
              <a:t>一种能力</a:t>
            </a:r>
            <a:r>
              <a:rPr lang="zh-CN" altLang="zh-CN">
                <a:solidFill>
                  <a:srgbClr val="000000"/>
                </a:solidFill>
              </a:rPr>
              <a:t>，因为知识（多半是间接经验）主要是以语言文字为载体来传授的，我们要达到真正的理解，就必须在头脑中形成与这些间接经验相应的事物的形象</a:t>
            </a:r>
            <a:r>
              <a:rPr lang="zh-CN" altLang="en-US">
                <a:solidFill>
                  <a:srgbClr val="000000"/>
                </a:solidFill>
              </a:rPr>
              <a:t>。</a:t>
            </a:r>
            <a:endParaRPr lang="en-US" altLang="zh-CN">
              <a:solidFill>
                <a:srgbClr val="000000"/>
              </a:solidFill>
            </a:endParaRPr>
          </a:p>
          <a:p>
            <a:pPr lvl="1"/>
            <a:r>
              <a:rPr lang="zh-CN" altLang="zh-CN">
                <a:solidFill>
                  <a:srgbClr val="000000"/>
                </a:solidFill>
              </a:rPr>
              <a:t>再造想象也是实现人与人之间的正常交流的重要条件</a:t>
            </a:r>
            <a:endParaRPr lang="en-US" altLang="zh-CN">
              <a:solidFill>
                <a:srgbClr val="000000"/>
              </a:solidFill>
            </a:endParaRPr>
          </a:p>
          <a:p>
            <a:r>
              <a:rPr lang="zh-CN" altLang="en-US">
                <a:solidFill>
                  <a:srgbClr val="000000"/>
                </a:solidFill>
              </a:rPr>
              <a:t>如何提高再造想象能力？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81921">
            <a:extLst>
              <a:ext uri="{FF2B5EF4-FFF2-40B4-BE49-F238E27FC236}">
                <a16:creationId xmlns:a16="http://schemas.microsoft.com/office/drawing/2014/main" id="{59A7EAF2-EDEC-4FA1-8803-FF8FB03F3B8D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566333" y="662517"/>
            <a:ext cx="8001000" cy="865188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创造想象</a:t>
            </a:r>
          </a:p>
        </p:txBody>
      </p:sp>
      <p:sp>
        <p:nvSpPr>
          <p:cNvPr id="104451" name="文本占位符 81922">
            <a:extLst>
              <a:ext uri="{FF2B5EF4-FFF2-40B4-BE49-F238E27FC236}">
                <a16:creationId xmlns:a16="http://schemas.microsoft.com/office/drawing/2014/main" id="{CA957F07-F83C-4027-8B88-17CD222EAF73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171700" y="1785408"/>
            <a:ext cx="7848600" cy="36576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创造想象是根据一定的目的、任务，运用自己以往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积累的表象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，在头脑中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独立地创造出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前所未有的新形象的心理过程。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创造想象的特点：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独立性、首创性、新颖性 </a:t>
            </a: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创造想象是创造活动的必要环节，没有创造想象，创造活动就难以顺利进行。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再造想象与创造想象既有联系又有区别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112841-85D7-4876-94F2-DD2B4EB49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25" y="1125539"/>
            <a:ext cx="8540750" cy="4973637"/>
          </a:xfrm>
        </p:spPr>
        <p:txBody>
          <a:bodyPr/>
          <a:lstStyle/>
          <a:p>
            <a:pPr>
              <a:defRPr/>
            </a:pP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创造想象是一种比再造想象更复杂的智力活动，它的产生的条件是：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社会实践的需要与创造者强烈的创造欲望和动机，</a:t>
            </a:r>
            <a:endParaRPr lang="en-US" altLang="zh-CN" dirty="0">
              <a:solidFill>
                <a:srgbClr val="C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      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                                     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——</a:t>
            </a:r>
            <a:r>
              <a:rPr lang="zh-CN" altLang="zh-CN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内部动力和首要条件</a:t>
            </a:r>
            <a:endParaRPr lang="zh-CN" altLang="en-US" dirty="0">
              <a:solidFill>
                <a:srgbClr val="0070C0"/>
              </a:solidFill>
              <a:latin typeface="楷体_GB2312" pitchFamily="49" charset="-122"/>
              <a:ea typeface="楷体_GB2312" pitchFamily="49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  <a:hlinkClick r:id="" action="ppaction://noaction"/>
              </a:rPr>
              <a:t>丰富的表象储备            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——</a:t>
            </a:r>
            <a:r>
              <a:rPr lang="zh-CN" altLang="en-US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前提和基础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积极的思维活动            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 </a:t>
            </a:r>
            <a:r>
              <a:rPr lang="zh-CN" altLang="en-US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关键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原型启发                        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ea typeface="楷体_GB2312" pitchFamily="49" charset="-122"/>
                <a:sym typeface="Arial" panose="020B0604020202020204" pitchFamily="34" charset="0"/>
              </a:rPr>
              <a:t>——</a:t>
            </a:r>
            <a:r>
              <a:rPr lang="zh-CN" altLang="en-US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  <a:sym typeface="Arial" panose="020B0604020202020204" pitchFamily="34" charset="0"/>
              </a:rPr>
              <a:t>起点</a:t>
            </a:r>
          </a:p>
          <a:p>
            <a:pPr>
              <a:defRPr/>
            </a:pP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  <a:sym typeface="Arial" panose="020B0604020202020204" pitchFamily="34" charset="0"/>
            </a:endParaRPr>
          </a:p>
          <a:p>
            <a:pPr>
              <a:defRPr/>
            </a:pPr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副标题 68609">
            <a:extLst>
              <a:ext uri="{FF2B5EF4-FFF2-40B4-BE49-F238E27FC236}">
                <a16:creationId xmlns:a16="http://schemas.microsoft.com/office/drawing/2014/main" id="{163C2312-8063-416D-9FBC-C2DE6DE486AE}"/>
              </a:ext>
            </a:extLst>
          </p:cNvPr>
          <p:cNvSpPr>
            <a:spLocks noGrp="1" noRot="1" noChangeArrowheads="1"/>
          </p:cNvSpPr>
          <p:nvPr>
            <p:ph type="subTitle" idx="4294967295"/>
          </p:nvPr>
        </p:nvSpPr>
        <p:spPr>
          <a:xfrm>
            <a:off x="3962400" y="3730624"/>
            <a:ext cx="4267200" cy="1549400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想象力比知识更重要</a:t>
            </a:r>
          </a:p>
          <a:p>
            <a:pPr marL="0" indent="0" algn="ctr">
              <a:buNone/>
            </a:pPr>
            <a:r>
              <a:rPr lang="zh-CN" altLang="en-US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            爱因斯坦</a:t>
            </a:r>
          </a:p>
        </p:txBody>
      </p:sp>
      <p:sp>
        <p:nvSpPr>
          <p:cNvPr id="39940" name="矩形 68611">
            <a:extLst>
              <a:ext uri="{FF2B5EF4-FFF2-40B4-BE49-F238E27FC236}">
                <a16:creationId xmlns:a16="http://schemas.microsoft.com/office/drawing/2014/main" id="{8E21B368-AE87-4BC9-9F18-0FB9969EBD6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134380" y="1577976"/>
            <a:ext cx="45339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EAEAEA"/>
                  </a:solidFill>
                  <a:bevel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第五章   想 象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1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11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82945">
            <a:extLst>
              <a:ext uri="{FF2B5EF4-FFF2-40B4-BE49-F238E27FC236}">
                <a16:creationId xmlns:a16="http://schemas.microsoft.com/office/drawing/2014/main" id="{3B648CA7-8347-43CD-BDDE-215AC675B5EE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524000" y="1008062"/>
            <a:ext cx="8001000" cy="1143000"/>
          </a:xfrm>
        </p:spPr>
        <p:txBody>
          <a:bodyPr/>
          <a:lstStyle/>
          <a:p>
            <a:pPr eaLnBrk="1" hangingPunct="1"/>
            <a:r>
              <a:rPr lang="zh-CN" altLang="en-US" dirty="0">
                <a:solidFill>
                  <a:schemeClr val="tx1"/>
                </a:solidFill>
                <a:ea typeface="华文新魏" panose="02010800040101010101" pitchFamily="2" charset="-122"/>
              </a:rPr>
              <a:t>创造想象</a:t>
            </a:r>
          </a:p>
        </p:txBody>
      </p:sp>
      <p:sp>
        <p:nvSpPr>
          <p:cNvPr id="56323" name="文本占位符 82946">
            <a:extLst>
              <a:ext uri="{FF2B5EF4-FFF2-40B4-BE49-F238E27FC236}">
                <a16:creationId xmlns:a16="http://schemas.microsoft.com/office/drawing/2014/main" id="{449243B3-8992-4BDA-8EB5-622CA5BB25F8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324100" y="2497138"/>
            <a:ext cx="7543800" cy="33528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zh-CN" altLang="en-US" dirty="0"/>
              <a:t>创造想象的特殊形式</a:t>
            </a:r>
            <a:r>
              <a:rPr lang="en-US" altLang="zh-CN" dirty="0"/>
              <a:t>——</a:t>
            </a:r>
            <a:r>
              <a:rPr lang="zh-CN" altLang="en-US" dirty="0">
                <a:solidFill>
                  <a:srgbClr val="FF6600"/>
                </a:solidFill>
              </a:rPr>
              <a:t>幻想</a:t>
            </a:r>
          </a:p>
          <a:p>
            <a:pPr lvl="1" eaLnBrk="1" hangingPunct="1">
              <a:lnSpc>
                <a:spcPct val="125000"/>
              </a:lnSpc>
            </a:pPr>
            <a:r>
              <a:rPr lang="zh-CN" altLang="en-US" dirty="0"/>
              <a:t>与生活愿望相联系，并指向未来的想象。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 dirty="0"/>
              <a:t>幻想可分为积极的幻想、消极的幻想。</a:t>
            </a:r>
          </a:p>
          <a:p>
            <a:pPr lvl="1" eaLnBrk="1" hangingPunct="1">
              <a:lnSpc>
                <a:spcPct val="125000"/>
              </a:lnSpc>
            </a:pPr>
            <a:r>
              <a:rPr lang="zh-CN" altLang="en-US" dirty="0"/>
              <a:t>积极的幻想即理想</a:t>
            </a:r>
            <a:endParaRPr lang="en-US" altLang="zh-CN" dirty="0"/>
          </a:p>
          <a:p>
            <a:pPr lvl="1" eaLnBrk="1" hangingPunct="1">
              <a:lnSpc>
                <a:spcPct val="125000"/>
              </a:lnSpc>
            </a:pPr>
            <a:r>
              <a:rPr lang="zh-CN" altLang="en-US" dirty="0"/>
              <a:t>消极的幻想是空想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ldLvl="0"/>
      <p:bldP spid="563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69633">
            <a:extLst>
              <a:ext uri="{FF2B5EF4-FFF2-40B4-BE49-F238E27FC236}">
                <a16:creationId xmlns:a16="http://schemas.microsoft.com/office/drawing/2014/main" id="{E587587A-70BF-4576-A368-F5363A5579BD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191000" y="762000"/>
            <a:ext cx="8001000" cy="1143000"/>
          </a:xfrm>
        </p:spPr>
        <p:txBody>
          <a:bodyPr/>
          <a:lstStyle/>
          <a:p>
            <a:pPr algn="l" eaLnBrk="1" hangingPunct="1"/>
            <a:r>
              <a:rPr lang="zh-CN" altLang="en-US"/>
              <a:t>教学目的</a:t>
            </a:r>
          </a:p>
        </p:txBody>
      </p:sp>
      <p:sp>
        <p:nvSpPr>
          <p:cNvPr id="43011" name="文本占位符 69634">
            <a:extLst>
              <a:ext uri="{FF2B5EF4-FFF2-40B4-BE49-F238E27FC236}">
                <a16:creationId xmlns:a16="http://schemas.microsoft.com/office/drawing/2014/main" id="{E8CDD14C-9D46-43BF-9E4F-D3E92AF6D993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191000" y="2362200"/>
            <a:ext cx="8001000" cy="3733800"/>
          </a:xfrm>
        </p:spPr>
        <p:txBody>
          <a:bodyPr/>
          <a:lstStyle/>
          <a:p>
            <a:pPr eaLnBrk="1" hangingPunct="1">
              <a:lnSpc>
                <a:spcPct val="170000"/>
              </a:lnSpc>
            </a:pPr>
            <a:r>
              <a:rPr lang="zh-CN" altLang="en-US"/>
              <a:t>识记“想象”的概念</a:t>
            </a:r>
            <a:r>
              <a:rPr lang="en-US" altLang="zh-CN"/>
              <a:t>p97</a:t>
            </a:r>
            <a:endParaRPr lang="zh-CN" altLang="en-US"/>
          </a:p>
          <a:p>
            <a:pPr eaLnBrk="1" hangingPunct="1">
              <a:lnSpc>
                <a:spcPct val="170000"/>
              </a:lnSpc>
            </a:pPr>
            <a:r>
              <a:rPr lang="zh-CN" altLang="en-US"/>
              <a:t>掌握“想象”种类及产生的条件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ldLvl="0"/>
      <p:bldP spid="430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70657">
            <a:extLst>
              <a:ext uri="{FF2B5EF4-FFF2-40B4-BE49-F238E27FC236}">
                <a16:creationId xmlns:a16="http://schemas.microsoft.com/office/drawing/2014/main" id="{9AE9D8C6-3BAB-47B4-8E30-850F3AEFA64A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476250"/>
            <a:ext cx="8001000" cy="1143000"/>
          </a:xfrm>
        </p:spPr>
        <p:txBody>
          <a:bodyPr/>
          <a:lstStyle/>
          <a:p>
            <a:pPr eaLnBrk="1" hangingPunct="1"/>
            <a:r>
              <a:rPr lang="zh-CN" altLang="en-US" sz="4800">
                <a:solidFill>
                  <a:srgbClr val="000000"/>
                </a:solidFill>
              </a:rPr>
              <a:t>导语</a:t>
            </a:r>
          </a:p>
        </p:txBody>
      </p:sp>
      <p:sp>
        <p:nvSpPr>
          <p:cNvPr id="44035" name="文本占位符 70658">
            <a:extLst>
              <a:ext uri="{FF2B5EF4-FFF2-40B4-BE49-F238E27FC236}">
                <a16:creationId xmlns:a16="http://schemas.microsoft.com/office/drawing/2014/main" id="{92942CCB-0262-4989-B629-B1EDF1483E7F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458913"/>
            <a:ext cx="8154988" cy="2479675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00"/>
                </a:solidFill>
              </a:rPr>
              <a:t>江畔独步寻花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000000"/>
                </a:solidFill>
              </a:rPr>
              <a:t>杜甫</a:t>
            </a:r>
          </a:p>
          <a:p>
            <a:pPr algn="ctr" eaLnBrk="1" hangingPunct="1"/>
            <a:r>
              <a:rPr lang="zh-CN" altLang="en-US">
                <a:solidFill>
                  <a:srgbClr val="000000"/>
                </a:solidFill>
              </a:rPr>
              <a:t>黄四娘家花满溪，千朵万朵压枝低，</a:t>
            </a:r>
          </a:p>
          <a:p>
            <a:pPr algn="ctr" eaLnBrk="1" hangingPunct="1"/>
            <a:r>
              <a:rPr lang="zh-CN" altLang="en-US">
                <a:solidFill>
                  <a:srgbClr val="000000"/>
                </a:solidFill>
              </a:rPr>
              <a:t>留连戏蝶时时舞，自在娇莺恰恰啼。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 bldLvl="0"/>
      <p:bldP spid="44035" grpId="0" build="p"/>
      <p:bldP spid="4403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A27DD7-4C96-4E11-884C-97D5214D7CA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/>
              <a:t>一、什么是想象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F357C0-BDC4-43CB-BF41-9203C7838A0C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solidFill>
                  <a:srgbClr val="C00000"/>
                </a:solidFill>
              </a:rPr>
              <a:t>（一）概念：</a:t>
            </a:r>
            <a:r>
              <a:rPr lang="zh-CN" altLang="zh-CN">
                <a:solidFill>
                  <a:srgbClr val="C00000"/>
                </a:solidFill>
              </a:rPr>
              <a:t>想象是在人脑中对已有表象进行加工改造、重新组合形成新形象的心理过程。</a:t>
            </a:r>
            <a:endParaRPr lang="en-US" altLang="zh-CN">
              <a:solidFill>
                <a:srgbClr val="C00000"/>
              </a:solidFill>
            </a:endParaRPr>
          </a:p>
          <a:p>
            <a:endParaRPr lang="en-US" altLang="zh-CN">
              <a:solidFill>
                <a:srgbClr val="C00000"/>
              </a:solidFill>
            </a:endParaRPr>
          </a:p>
          <a:p>
            <a:r>
              <a:rPr lang="zh-CN" altLang="en-US">
                <a:solidFill>
                  <a:srgbClr val="C00000"/>
                </a:solidFill>
              </a:rPr>
              <a:t>已有表象</a:t>
            </a:r>
          </a:p>
        </p:txBody>
      </p:sp>
      <p:sp>
        <p:nvSpPr>
          <p:cNvPr id="4" name="右箭头 3">
            <a:extLst>
              <a:ext uri="{FF2B5EF4-FFF2-40B4-BE49-F238E27FC236}">
                <a16:creationId xmlns:a16="http://schemas.microsoft.com/office/drawing/2014/main" id="{16A76D25-92F4-4799-B376-0DBAE86F1177}"/>
              </a:ext>
            </a:extLst>
          </p:cNvPr>
          <p:cNvSpPr/>
          <p:nvPr/>
        </p:nvSpPr>
        <p:spPr>
          <a:xfrm>
            <a:off x="4073526" y="4165600"/>
            <a:ext cx="4824413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E74D00-1523-452B-8534-45CC41624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7938" y="4041775"/>
            <a:ext cx="1573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C00000"/>
                </a:solidFill>
              </a:rPr>
              <a:t>新形象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ED53DB-C244-401D-A39A-E7E6FE111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3413" y="3779839"/>
            <a:ext cx="3929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2060"/>
                </a:solidFill>
              </a:rPr>
              <a:t>加工改造，重新组合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BDF34-7C22-486E-BA95-F45FE9CE1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5300" y="4625976"/>
            <a:ext cx="4205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2060"/>
                </a:solidFill>
              </a:rPr>
              <a:t>黏合、夸张、典型化、拟人化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内容占位符 2">
            <a:extLst>
              <a:ext uri="{FF2B5EF4-FFF2-40B4-BE49-F238E27FC236}">
                <a16:creationId xmlns:a16="http://schemas.microsoft.com/office/drawing/2014/main" id="{3CC1E0CD-2C14-4182-9A0B-3AF163201B3E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825625" y="1268413"/>
            <a:ext cx="8540750" cy="48307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2"/>
                </a:solidFill>
              </a:rPr>
              <a:t>想象的特征：</a:t>
            </a:r>
            <a:endParaRPr lang="en-US" altLang="zh-CN">
              <a:solidFill>
                <a:schemeClr val="tx2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</a:rPr>
              <a:t>形象性：</a:t>
            </a:r>
            <a:r>
              <a:rPr lang="zh-CN" altLang="en-US">
                <a:solidFill>
                  <a:srgbClr val="000000"/>
                </a:solidFill>
              </a:rPr>
              <a:t>指想象加工处理的主要是图形而非文字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</a:rPr>
              <a:t>新颖性：</a:t>
            </a:r>
            <a:r>
              <a:rPr lang="zh-CN" altLang="en-US">
                <a:solidFill>
                  <a:srgbClr val="000000"/>
                </a:solidFill>
              </a:rPr>
              <a:t>想象不同于头脑中的记忆表象，而是对已有表象的加工改造，最终获得事物的新形象</a:t>
            </a:r>
            <a:endParaRPr lang="en-US" altLang="zh-CN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2"/>
                </a:solidFill>
              </a:rPr>
              <a:t>想象的客观基础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72705">
            <a:extLst>
              <a:ext uri="{FF2B5EF4-FFF2-40B4-BE49-F238E27FC236}">
                <a16:creationId xmlns:a16="http://schemas.microsoft.com/office/drawing/2014/main" id="{87DF09EF-A29E-40C6-A89D-9E4F26D34EA3}"/>
              </a:ext>
            </a:extLst>
          </p:cNvPr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191000" y="404813"/>
            <a:ext cx="8001000" cy="1143000"/>
          </a:xfrm>
        </p:spPr>
        <p:txBody>
          <a:bodyPr/>
          <a:lstStyle/>
          <a:p>
            <a:pPr algn="l" eaLnBrk="1" hangingPunct="1"/>
            <a:r>
              <a:rPr lang="zh-CN" altLang="en-US"/>
              <a:t>（二）想象的功能</a:t>
            </a:r>
          </a:p>
        </p:txBody>
      </p:sp>
      <p:sp>
        <p:nvSpPr>
          <p:cNvPr id="46083" name="文本占位符 72706">
            <a:extLst>
              <a:ext uri="{FF2B5EF4-FFF2-40B4-BE49-F238E27FC236}">
                <a16:creationId xmlns:a16="http://schemas.microsoft.com/office/drawing/2014/main" id="{1A9CEE46-8CD7-40BB-B7A8-C9723F37AF5F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828800" y="1463146"/>
            <a:ext cx="8001000" cy="4465637"/>
          </a:xfrm>
        </p:spPr>
        <p:txBody>
          <a:bodyPr/>
          <a:lstStyle/>
          <a:p>
            <a:pPr algn="just" eaLnBrk="1" hangingPunct="1"/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1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、预见功能</a:t>
            </a:r>
          </a:p>
          <a:p>
            <a:pPr lvl="1" algn="just">
              <a:lnSpc>
                <a:spcPts val="29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人类活动同动物本能活动的根本区别就在于活动的目的性、预见性和计划性，也就是说人能实现对客观现实的超前反映。</a:t>
            </a:r>
          </a:p>
          <a:p>
            <a:pPr lvl="1" algn="just">
              <a:lnSpc>
                <a:spcPts val="29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人类的任何实践活动，无论是制造简单的工具，或者是进行艺术创作、科学发明，在活动之前，人们总是先在大脑中形成未来活动过程和活动结果的形象，并利用这些想象指导调节活动过程，实现预定的目的和计划。</a:t>
            </a:r>
          </a:p>
          <a:p>
            <a:pPr lvl="1" algn="just">
              <a:lnSpc>
                <a:spcPts val="29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科学家的发明创造，工程师的工程设计，都是想象预见功能的体现。</a:t>
            </a:r>
          </a:p>
          <a:p>
            <a:pPr algn="just" eaLnBrk="1" hangingPunct="1"/>
            <a:r>
              <a:rPr lang="zh-CN" altLang="en-US" sz="2400" dirty="0">
                <a:latin typeface="Times New Roman" panose="02020603050405020304" pitchFamily="18" charset="0"/>
              </a:rPr>
              <a:t>因此爱因斯坦曾说“想象力比知识更重要”。</a:t>
            </a:r>
            <a:endParaRPr lang="zh-CN" altLang="en-US" sz="2400" dirty="0"/>
          </a:p>
          <a:p>
            <a:pPr eaLnBrk="1" hangingPunct="1"/>
            <a:endParaRPr lang="zh-CN" altLang="en-US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ldLvl="0"/>
      <p:bldP spid="460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占位符 73729">
            <a:extLst>
              <a:ext uri="{FF2B5EF4-FFF2-40B4-BE49-F238E27FC236}">
                <a16:creationId xmlns:a16="http://schemas.microsoft.com/office/drawing/2014/main" id="{EDF06A24-AEFE-4730-96C0-0928AD620B4A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684866" y="1111780"/>
            <a:ext cx="8001000" cy="37338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</a:rPr>
              <a:t>、补充功能</a:t>
            </a:r>
            <a:endParaRPr lang="zh-CN" altLang="en-US" dirty="0">
              <a:solidFill>
                <a:srgbClr val="C00000"/>
              </a:solidFill>
            </a:endParaRPr>
          </a:p>
          <a:p>
            <a:pPr lvl="1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宋体" panose="02010600030101010101" pitchFamily="2" charset="-122"/>
              </a:rPr>
              <a:t>在社会实践中，由于时间、空间及主客观条件的制约，我们常常遇到一些无法直接认识的东西。如宇宙间的星球，原始人类生活的情景等，这些空间上遥远的东西和时间上久远的事物，我们要直接感知很困难，甚至是不可能的。在这种情况下，可以借助想象的机制，弥补人类认识活动的时空局限和不足，超越个体狭隘经验的范围，对客观世界产生更充分、更全面、更深刻的认识。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dirty="0"/>
              <a:t>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占位符 74753">
            <a:extLst>
              <a:ext uri="{FF2B5EF4-FFF2-40B4-BE49-F238E27FC236}">
                <a16:creationId xmlns:a16="http://schemas.microsoft.com/office/drawing/2014/main" id="{2EC33FE7-C6F1-4190-A5F5-826B3DF6F73C}"/>
              </a:ext>
            </a:extLst>
          </p:cNvPr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625600" y="899583"/>
            <a:ext cx="8001000" cy="5257800"/>
          </a:xfrm>
        </p:spPr>
        <p:txBody>
          <a:bodyPr/>
          <a:lstStyle/>
          <a:p>
            <a:pPr algn="just" eaLnBrk="1" hangingPunct="1"/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3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、替代功能</a:t>
            </a:r>
          </a:p>
          <a:p>
            <a:pPr lvl="1" algn="just" eaLnBrk="1" hangingPunct="1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现实生活中，由于各种因素的制约，人们的某些需要和活动不可能满足或全面实现时，就可以通过想象来代替，从心理上得到一定的补偿和满足。</a:t>
            </a:r>
          </a:p>
          <a:p>
            <a:pPr lvl="2" algn="just"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anose="02020603050405020304" pitchFamily="18" charset="0"/>
              </a:rPr>
              <a:t>例如，在中国古典戏曲表演艺术中，许多布景和实物是通过演员形象化的动作来唤起观众的想象，而获得良好效果的。戏曲中的骑马、过河、摆渡、开门、关门等都是通过想象来理解的。</a:t>
            </a:r>
          </a:p>
          <a:p>
            <a:pPr lvl="2" algn="just" eaLnBrk="1" hangingPunct="1">
              <a:lnSpc>
                <a:spcPct val="150000"/>
              </a:lnSpc>
            </a:pPr>
            <a:r>
              <a:rPr lang="zh-CN" altLang="en-US" b="1" dirty="0">
                <a:latin typeface="Times New Roman" panose="02020603050405020304" pitchFamily="18" charset="0"/>
              </a:rPr>
              <a:t>又如在游戏中，儿童借助想象满足其模仿成人的愿望，增长了知识和才干。若没有想象的参与，游戏就无法进行。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环保">
  <a:themeElements>
    <a:clrScheme name="环保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环保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1025</Words>
  <Application>Microsoft Office PowerPoint</Application>
  <PresentationFormat>宽屏</PresentationFormat>
  <Paragraphs>85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华文新魏</vt:lpstr>
      <vt:lpstr>华文行楷</vt:lpstr>
      <vt:lpstr>楷体</vt:lpstr>
      <vt:lpstr>楷体_GB2312</vt:lpstr>
      <vt:lpstr>隶书</vt:lpstr>
      <vt:lpstr>宋体</vt:lpstr>
      <vt:lpstr>Arial</vt:lpstr>
      <vt:lpstr>Times New Roman</vt:lpstr>
      <vt:lpstr>Wingdings</vt:lpstr>
      <vt:lpstr>环保</vt:lpstr>
      <vt:lpstr>心理学原理与应用</vt:lpstr>
      <vt:lpstr>PowerPoint 演示文稿</vt:lpstr>
      <vt:lpstr>教学目的</vt:lpstr>
      <vt:lpstr>导语</vt:lpstr>
      <vt:lpstr>一、什么是想象</vt:lpstr>
      <vt:lpstr>PowerPoint 演示文稿</vt:lpstr>
      <vt:lpstr>（二）想象的功能</vt:lpstr>
      <vt:lpstr>PowerPoint 演示文稿</vt:lpstr>
      <vt:lpstr>PowerPoint 演示文稿</vt:lpstr>
      <vt:lpstr>PowerPoint 演示文稿</vt:lpstr>
      <vt:lpstr>二、想象的种类和规律</vt:lpstr>
      <vt:lpstr>（一）无意想象</vt:lpstr>
      <vt:lpstr>（一）无意想象</vt:lpstr>
      <vt:lpstr>（二）有意想象</vt:lpstr>
      <vt:lpstr>再造想象 </vt:lpstr>
      <vt:lpstr>PowerPoint 演示文稿</vt:lpstr>
      <vt:lpstr>PowerPoint 演示文稿</vt:lpstr>
      <vt:lpstr>创造想象</vt:lpstr>
      <vt:lpstr>PowerPoint 演示文稿</vt:lpstr>
      <vt:lpstr>创造想象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心理学原理与应用</dc:title>
  <dc:creator>范美琳</dc:creator>
  <cp:lastModifiedBy>范美琳</cp:lastModifiedBy>
  <cp:revision>2</cp:revision>
  <dcterms:created xsi:type="dcterms:W3CDTF">2025-11-17T02:23:19Z</dcterms:created>
  <dcterms:modified xsi:type="dcterms:W3CDTF">2025-11-17T05:53:01Z</dcterms:modified>
</cp:coreProperties>
</file>